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79" r:id="rId4"/>
    <p:sldId id="307" r:id="rId5"/>
    <p:sldId id="306" r:id="rId6"/>
    <p:sldId id="303" r:id="rId7"/>
    <p:sldId id="312" r:id="rId8"/>
    <p:sldId id="304" r:id="rId9"/>
    <p:sldId id="322" r:id="rId10"/>
    <p:sldId id="31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49"/>
    <a:srgbClr val="969696"/>
    <a:srgbClr val="F9BC00"/>
    <a:srgbClr val="F6BB00"/>
    <a:srgbClr val="FAC200"/>
    <a:srgbClr val="777777"/>
    <a:srgbClr val="F6C1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501" autoAdjust="0"/>
  </p:normalViewPr>
  <p:slideViewPr>
    <p:cSldViewPr snapToGrid="0">
      <p:cViewPr varScale="1">
        <p:scale>
          <a:sx n="60" d="100"/>
          <a:sy n="60" d="100"/>
        </p:scale>
        <p:origin x="4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9023733774389"/>
          <c:y val="4.4242814614184882E-2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39410.000868944189</c:v>
                </c:pt>
                <c:pt idx="1">
                  <c:v>935.15703050000002</c:v>
                </c:pt>
                <c:pt idx="2">
                  <c:v>9086.7709069900357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#,##0.0_ ;\-#,##0.0\ </c:formatCode>
                <c:ptCount val="3"/>
                <c:pt idx="0">
                  <c:v>94475.199999999997</c:v>
                </c:pt>
                <c:pt idx="1">
                  <c:v>3412.76342002</c:v>
                </c:pt>
                <c:pt idx="2">
                  <c:v>21074.704665041463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84803456"/>
        <c:axId val="84796384"/>
      </c:barChart>
      <c:catAx>
        <c:axId val="8480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84796384"/>
        <c:crosses val="autoZero"/>
        <c:auto val="1"/>
        <c:lblAlgn val="ctr"/>
        <c:lblOffset val="100"/>
        <c:noMultiLvlLbl val="0"/>
      </c:catAx>
      <c:valAx>
        <c:axId val="84796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84803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262241803394976"/>
          <c:y val="0.94504641578033843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3453170939228"/>
          <c:y val="6.0548916282113868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</c:dPt>
          <c:dLbls>
            <c:dLbl>
              <c:idx val="0"/>
              <c:layout>
                <c:manualLayout>
                  <c:x val="-0.30925031905875794"/>
                  <c:y val="1.10321336642890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34EAAFC0-A3E6-4AA0-A0F5-9A298AC55BD0}" type="VALUE">
                      <a:rPr lang="en-US" smtClean="0"/>
                      <a:pPr>
                        <a:defRPr sz="14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8966443323518437"/>
                  <c:y val="3.1521622857886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#,##0.0_ ;\-#,##0.0\ </c:formatCode>
                <c:ptCount val="2"/>
                <c:pt idx="0">
                  <c:v>118962.64</c:v>
                </c:pt>
                <c:pt idx="1">
                  <c:v>49431.928806434276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84802368"/>
        <c:axId val="84806176"/>
      </c:barChart>
      <c:catAx>
        <c:axId val="8480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84806176"/>
        <c:crosses val="autoZero"/>
        <c:auto val="1"/>
        <c:lblAlgn val="ctr"/>
        <c:lblOffset val="100"/>
        <c:noMultiLvlLbl val="0"/>
      </c:catAx>
      <c:valAx>
        <c:axId val="84806176"/>
        <c:scaling>
          <c:orientation val="minMax"/>
        </c:scaling>
        <c:delete val="1"/>
        <c:axPos val="b"/>
        <c:numFmt formatCode="#,##0.0_ ;\-#,##0.0\ " sourceLinked="1"/>
        <c:majorTickMark val="none"/>
        <c:minorTickMark val="none"/>
        <c:tickLblPos val="nextTo"/>
        <c:crossAx val="8480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8024.518</c:v>
                </c:pt>
                <c:pt idx="1">
                  <c:v>447.726</c:v>
                </c:pt>
                <c:pt idx="2">
                  <c:v>3177.9369999999999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3031401953186246E-3"/>
                  <c:y val="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_-* #,##0.00_р_._-;\-* #,##0.00_р_._-;_-* "-"??_р_._-;_-@_-</c:formatCode>
                <c:ptCount val="3"/>
                <c:pt idx="0">
                  <c:v>36824.480000000003</c:v>
                </c:pt>
                <c:pt idx="1">
                  <c:v>656.63099999999997</c:v>
                </c:pt>
                <c:pt idx="2">
                  <c:v>3829.1240700000003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190411696"/>
        <c:axId val="190420400"/>
      </c:barChart>
      <c:catAx>
        <c:axId val="19041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90420400"/>
        <c:crosses val="autoZero"/>
        <c:auto val="1"/>
        <c:lblAlgn val="ctr"/>
        <c:lblOffset val="100"/>
        <c:noMultiLvlLbl val="0"/>
      </c:catAx>
      <c:valAx>
        <c:axId val="190420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90411696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5.4244839902520117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5370363599868975"/>
                  <c:y val="3.1520381897967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820154489567"/>
                      <c:h val="0.126838016757426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852568825532061"/>
                  <c:y val="1.240959917242865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41310.230000000003</c:v>
                </c:pt>
                <c:pt idx="1">
                  <c:v>11650.181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90422032"/>
        <c:axId val="190412240"/>
      </c:barChart>
      <c:catAx>
        <c:axId val="19042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90412240"/>
        <c:crosses val="autoZero"/>
        <c:auto val="1"/>
        <c:lblAlgn val="ctr"/>
        <c:lblOffset val="100"/>
        <c:noMultiLvlLbl val="0"/>
      </c:catAx>
      <c:valAx>
        <c:axId val="19041224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none"/>
        <c:minorTickMark val="none"/>
        <c:tickLblPos val="nextTo"/>
        <c:crossAx val="19042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99790.24</c:v>
                </c:pt>
                <c:pt idx="1">
                  <c:v>103053.73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65596192"/>
        <c:axId val="265594016"/>
      </c:barChart>
      <c:catAx>
        <c:axId val="2655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594016"/>
        <c:crosses val="autoZero"/>
        <c:auto val="1"/>
        <c:lblAlgn val="ctr"/>
        <c:lblOffset val="100"/>
        <c:noMultiLvlLbl val="0"/>
      </c:catAx>
      <c:valAx>
        <c:axId val="2655940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59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2249202625495196E-3"/>
                  <c:y val="-8.606320771806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749734208499338E-3"/>
                  <c:y val="-0.4170755450952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40264.6</c:v>
                </c:pt>
                <c:pt idx="1">
                  <c:v>51376.95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265606528"/>
        <c:axId val="265602176"/>
      </c:barChart>
      <c:catAx>
        <c:axId val="26560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02176"/>
        <c:crosses val="autoZero"/>
        <c:auto val="1"/>
        <c:lblAlgn val="ctr"/>
        <c:lblOffset val="100"/>
        <c:noMultiLvlLbl val="0"/>
      </c:catAx>
      <c:valAx>
        <c:axId val="265602176"/>
        <c:scaling>
          <c:orientation val="minMax"/>
          <c:max val="50000"/>
          <c:min val="4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0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Ценные бумаги</c:v>
                </c:pt>
                <c:pt idx="1">
                  <c:v>Депозиты в кредитных организациях</c:v>
                </c:pt>
                <c:pt idx="2">
                  <c:v>Займы </c:v>
                </c:pt>
                <c:pt idx="3">
                  <c:v>Недвижимость</c:v>
                </c:pt>
              </c:strCache>
            </c:str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21017.99</c:v>
                </c:pt>
                <c:pt idx="1">
                  <c:v>51393.62</c:v>
                </c:pt>
                <c:pt idx="2">
                  <c:v>1589.8</c:v>
                </c:pt>
                <c:pt idx="3">
                  <c:v>29052.3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594560"/>
        <c:axId val="265607072"/>
        <c:axId val="0"/>
      </c:bar3DChart>
      <c:catAx>
        <c:axId val="26559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607072"/>
        <c:crosses val="autoZero"/>
        <c:auto val="1"/>
        <c:lblAlgn val="ctr"/>
        <c:lblOffset val="100"/>
        <c:noMultiLvlLbl val="0"/>
      </c:catAx>
      <c:valAx>
        <c:axId val="2656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5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124841.06</c:v>
                </c:pt>
                <c:pt idx="1">
                  <c:v>40836.870000000003</c:v>
                </c:pt>
                <c:pt idx="2">
                  <c:v>7546.56</c:v>
                </c:pt>
                <c:pt idx="3">
                  <c:v>55335.88</c:v>
                </c:pt>
                <c:pt idx="4">
                  <c:v>75359.14</c:v>
                </c:pt>
                <c:pt idx="5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31.12.2021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149164.52798988999</c:v>
                </c:pt>
                <c:pt idx="1">
                  <c:v>37649.677391700003</c:v>
                </c:pt>
                <c:pt idx="2">
                  <c:v>14171.18106562</c:v>
                </c:pt>
                <c:pt idx="3">
                  <c:v>54767.313849760001</c:v>
                </c:pt>
                <c:pt idx="4">
                  <c:v>108136.52177679</c:v>
                </c:pt>
                <c:pt idx="5">
                  <c:v>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265608160"/>
        <c:axId val="265595104"/>
      </c:barChart>
      <c:catAx>
        <c:axId val="2656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265595104"/>
        <c:crosses val="autoZero"/>
        <c:auto val="1"/>
        <c:lblAlgn val="ctr"/>
        <c:lblOffset val="100"/>
        <c:noMultiLvlLbl val="0"/>
      </c:catAx>
      <c:valAx>
        <c:axId val="2655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265608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0.3406</cdr:x>
      <cdr:y>0.54113</cdr:y>
    </cdr:from>
    <cdr:to>
      <cdr:x>0.96144</cdr:x>
      <cdr:y>0.66146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2076153"/>
          <a:ext cx="2564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ср 21.12.22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361511" cy="1201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157" y="2577519"/>
            <a:ext cx="10298402" cy="1236524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финансово-экономическое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общества и динамика его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АО «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 SUG`URTA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2020-2021 года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073605129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показатели по итогам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г. (млн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7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Достижения общества на страховом рынке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итогам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года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сборам страховых премий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681899" y="1954375"/>
            <a:ext cx="1986371" cy="64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страховым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выплатам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 отрасли общего страхования)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10</a:t>
            </a:r>
            <a:endParaRPr lang="ru-RU" sz="66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 место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4</a:t>
            </a:r>
            <a:endParaRPr lang="en-US" sz="7200" dirty="0" smtClean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место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действующих договоров, из них: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Более 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515</a:t>
            </a: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172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153150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335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619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юридические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лица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4" y="3466339"/>
            <a:ext cx="2347073" cy="105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179 553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        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физические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лица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438293" y="4666151"/>
            <a:ext cx="2171017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uzA</a:t>
            </a:r>
            <a:r>
              <a:rPr lang="en-US" sz="6000" b="1" dirty="0" err="1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470270" y="5510807"/>
            <a:ext cx="2644120" cy="87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Рейтинг финансовой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надёжности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Выдан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 «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SNS RATINGS»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3975" y="4512331"/>
            <a:ext cx="2894767" cy="2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Уставный капитал и лицензия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Уставный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капитал: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40 </a:t>
            </a:r>
            <a:r>
              <a:rPr lang="ru-RU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760639" y="5272321"/>
            <a:ext cx="2158088" cy="1024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Привилегированные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акции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44610" y="5272321"/>
            <a:ext cx="2336812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32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Простые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акции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Страховая деятельность, в том числе по обязательным видам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Перестраховочная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Инвестиционная 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Посредничество в качестве страхового агента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Инвестиционное посредничество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Сюрвейерские и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аджастерские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услуги для иностранных страховщиков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Реализация или сдача имущества в аренду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Повышение квалификации специалистов в области страхования (перестрахования)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8" y="4360686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105" y="1824515"/>
            <a:ext cx="1757331" cy="24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524" y="772205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2"/>
            <a:ext cx="356139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Создание первого негосударственного страховщика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KAPITAL SUG’URTA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32461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Февраль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3719293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работников в компании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664149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234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илиалов и отделений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5107204" y="1215940"/>
            <a:ext cx="132461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декабрь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2021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Нам</a:t>
            </a:r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30</a:t>
            </a:r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лет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всей стране!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 нас в штате 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траховых агентов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94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4" name="CorelDRAW" r:id="rId9" imgW="872787" imgH="130205" progId="CorelDraw.Graphic.18">
                  <p:embed/>
                </p:oleObj>
              </mc:Choice>
              <mc:Fallback>
                <p:oleObj name="CorelDRAW" r:id="rId9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подразделения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2020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1 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действующих подразделений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AC200"/>
                </a:solidFill>
              </a:rPr>
              <a:t> </a:t>
            </a:r>
            <a:endParaRPr lang="ru-RU" sz="4000" b="1" dirty="0">
              <a:solidFill>
                <a:srgbClr val="FAC2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Из них: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5928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и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b="1" dirty="0" smtClean="0">
                <a:solidFill>
                  <a:srgbClr val="FAC200"/>
                </a:solidFill>
              </a:rPr>
              <a:t>8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страховых центра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городе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Ташкенте.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структурных подразделений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98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структурных подразделений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795480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AC200"/>
                </a:solidFill>
              </a:rPr>
              <a:t>1</a:t>
            </a:r>
            <a:r>
              <a:rPr lang="en-US" sz="4000" b="1" dirty="0" smtClean="0">
                <a:solidFill>
                  <a:srgbClr val="FAC200"/>
                </a:solidFill>
              </a:rPr>
              <a:t>4</a:t>
            </a:r>
            <a:r>
              <a:rPr lang="ru-RU" sz="4000" b="1" dirty="0" smtClean="0">
                <a:solidFill>
                  <a:srgbClr val="FAC2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филиалов и </a:t>
            </a:r>
            <a:r>
              <a:rPr lang="en-US" sz="4000" b="1" dirty="0" smtClean="0">
                <a:solidFill>
                  <a:srgbClr val="FAC200"/>
                </a:solidFill>
              </a:rPr>
              <a:t>5</a:t>
            </a:r>
            <a:r>
              <a:rPr lang="ru-RU" sz="4000" b="1" dirty="0" smtClean="0">
                <a:solidFill>
                  <a:srgbClr val="FAC200"/>
                </a:solidFill>
              </a:rPr>
              <a:t>9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отделения 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всех административных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центрах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страны;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82179543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премии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2020 г. –20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6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собранных страховых премий, млн.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45229347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7% увеличение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31599196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выплаты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2020г. – 20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Страховые выплаты,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млн.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392989569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1545" y="4376317"/>
            <a:ext cx="26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6% увеличение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28212" y="1879573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инвестиций, 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1944793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764790341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25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Proxima Nova Th" panose="02000506030000020004"/>
              </a:rPr>
              <a:t>3,3% прирост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886834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Динамика изменени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депозитов, 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919930226"/>
              </p:ext>
            </p:extLst>
          </p:nvPr>
        </p:nvGraphicFramePr>
        <p:xfrm>
          <a:off x="7334523" y="2810161"/>
          <a:ext cx="413011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8" y="2011925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1" name="CorelDRAW" r:id="rId7" imgW="872787" imgH="130205" progId="CorelDraw.Graphic.18">
                  <p:embed/>
                </p:oleObj>
              </mc:Choice>
              <mc:Fallback>
                <p:oleObj name="CorelDRAW" r:id="rId7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9452" y="4952102"/>
            <a:ext cx="1505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roxima Nova Th" panose="02000506030000020004"/>
              </a:rPr>
              <a:t>20,2% </a:t>
            </a:r>
            <a:r>
              <a:rPr lang="ru-RU" b="1" dirty="0">
                <a:solidFill>
                  <a:srgbClr val="FF0000"/>
                </a:solidFill>
                <a:latin typeface="Proxima Nova Th" panose="02000506030000020004"/>
              </a:rPr>
              <a:t>прирост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6504515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инвестиций за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914251080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34841</TotalTime>
  <Words>361</Words>
  <Application>Microsoft Office PowerPoint</Application>
  <PresentationFormat>Широкоэкранный</PresentationFormat>
  <Paragraphs>118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Proxima Nova Th</vt:lpstr>
      <vt:lpstr>Segoe UI</vt:lpstr>
      <vt:lpstr>Times New Roman</vt:lpstr>
      <vt:lpstr>Тема Office</vt:lpstr>
      <vt:lpstr>CorelDRAW</vt:lpstr>
      <vt:lpstr>Краткое финансово-экономическое положение общества и динамика его развития АО «KAPITAL SUG`URTA» 2020-2021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Jamoliddin H. Masudov</cp:lastModifiedBy>
  <cp:revision>1196</cp:revision>
  <cp:lastPrinted>2019-11-05T04:56:32Z</cp:lastPrinted>
  <dcterms:created xsi:type="dcterms:W3CDTF">2016-09-02T08:18:15Z</dcterms:created>
  <dcterms:modified xsi:type="dcterms:W3CDTF">2022-12-21T10:25:34Z</dcterms:modified>
</cp:coreProperties>
</file>